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9"/>
  </p:notesMasterIdLst>
  <p:sldIdLst>
    <p:sldId id="280" r:id="rId3"/>
    <p:sldId id="293" r:id="rId4"/>
    <p:sldId id="282" r:id="rId5"/>
    <p:sldId id="260" r:id="rId6"/>
    <p:sldId id="261" r:id="rId7"/>
    <p:sldId id="298" r:id="rId8"/>
    <p:sldId id="299" r:id="rId9"/>
    <p:sldId id="268" r:id="rId10"/>
    <p:sldId id="318" r:id="rId11"/>
    <p:sldId id="319" r:id="rId12"/>
    <p:sldId id="314" r:id="rId13"/>
    <p:sldId id="315" r:id="rId14"/>
    <p:sldId id="284" r:id="rId15"/>
    <p:sldId id="265" r:id="rId16"/>
    <p:sldId id="286" r:id="rId17"/>
    <p:sldId id="309" r:id="rId18"/>
    <p:sldId id="316" r:id="rId19"/>
    <p:sldId id="317" r:id="rId20"/>
    <p:sldId id="320" r:id="rId21"/>
    <p:sldId id="313" r:id="rId22"/>
    <p:sldId id="310" r:id="rId23"/>
    <p:sldId id="311" r:id="rId24"/>
    <p:sldId id="312" r:id="rId25"/>
    <p:sldId id="322" r:id="rId26"/>
    <p:sldId id="326" r:id="rId27"/>
    <p:sldId id="321" r:id="rId28"/>
    <p:sldId id="324" r:id="rId29"/>
    <p:sldId id="325" r:id="rId30"/>
    <p:sldId id="323" r:id="rId31"/>
    <p:sldId id="303" r:id="rId32"/>
    <p:sldId id="302" r:id="rId33"/>
    <p:sldId id="306" r:id="rId34"/>
    <p:sldId id="307" r:id="rId35"/>
    <p:sldId id="287" r:id="rId36"/>
    <p:sldId id="276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01" autoAdjust="0"/>
    <p:restoredTop sz="75995" autoAdjust="0"/>
  </p:normalViewPr>
  <p:slideViewPr>
    <p:cSldViewPr snapToGrid="0" snapToObjects="1">
      <p:cViewPr varScale="1">
        <p:scale>
          <a:sx n="58" d="100"/>
          <a:sy n="58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8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5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374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74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资产配置其实比较符合</a:t>
            </a:r>
            <a:r>
              <a:rPr lang="en-US" altLang="zh-CN" dirty="0"/>
              <a:t>MDP</a:t>
            </a:r>
            <a:r>
              <a:rPr lang="zh-CN" altLang="en-US" dirty="0"/>
              <a:t>过程</a:t>
            </a:r>
            <a:endParaRPr lang="en-US" altLang="zh-CN" dirty="0"/>
          </a:p>
          <a:p>
            <a:r>
              <a:rPr lang="zh-CN" altLang="en-US" dirty="0"/>
              <a:t>强化学习为什么适合于神经网络搭配：神经网络的拟合能力，可以做大规模的资产配置问题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</a:t>
            </a:r>
            <a:r>
              <a:rPr lang="zh-CN" altLang="en-US" dirty="0"/>
              <a:t>神经网络的自动特征提取能力，可以识别出背后的状态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</a:t>
            </a:r>
            <a:r>
              <a:rPr lang="zh-CN" altLang="en-US"/>
              <a:t>全部由人工智能完成，减少交易费用带来的损失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92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8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9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06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70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3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6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9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48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7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5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77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3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37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29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3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85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6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18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由于他能够超过平均配股，所以它还是能够从股票价格中读取到一定的信息</a:t>
            </a:r>
            <a:endParaRPr lang="en-US" altLang="zh-CN" dirty="0"/>
          </a:p>
          <a:p>
            <a:r>
              <a:rPr lang="zh-CN" altLang="en-US" dirty="0"/>
              <a:t>但是强化学习算法本身方差就比较大</a:t>
            </a:r>
            <a:endParaRPr lang="en-US" altLang="zh-CN" dirty="0"/>
          </a:p>
          <a:p>
            <a:r>
              <a:rPr lang="zh-CN" altLang="en-US" dirty="0"/>
              <a:t>金融当中和游戏有共性（</a:t>
            </a:r>
            <a:r>
              <a:rPr lang="en-US" altLang="zh-CN" dirty="0"/>
              <a:t>MDP</a:t>
            </a:r>
            <a:r>
              <a:rPr lang="zh-CN" altLang="en-US" dirty="0"/>
              <a:t>），但是也有很不一样的地方，比如非平稳、非稀疏回报、显式的收益</a:t>
            </a:r>
            <a:endParaRPr lang="en-US" altLang="zh-CN" dirty="0"/>
          </a:p>
          <a:p>
            <a:r>
              <a:rPr lang="zh-CN" altLang="en-US" dirty="0"/>
              <a:t>容易过拟合，事实上我们测试过目前开源的几个</a:t>
            </a:r>
            <a:r>
              <a:rPr lang="en-US" altLang="zh-CN" dirty="0" err="1"/>
              <a:t>github</a:t>
            </a:r>
            <a:r>
              <a:rPr lang="zh-CN" altLang="en-US" dirty="0"/>
              <a:t>上面的项目，都发现了这样的问题，需要很大量的数据才不会过拟合</a:t>
            </a:r>
            <a:endParaRPr lang="en-US" altLang="zh-CN" dirty="0"/>
          </a:p>
          <a:p>
            <a:r>
              <a:rPr lang="en-US" altLang="zh-CN" dirty="0"/>
              <a:t>Aggressive</a:t>
            </a:r>
            <a:r>
              <a:rPr lang="zh-CN" altLang="en-US" dirty="0"/>
              <a:t>，十分依赖于训练环境</a:t>
            </a:r>
            <a:endParaRPr lang="en-US" altLang="zh-CN" dirty="0"/>
          </a:p>
          <a:p>
            <a:r>
              <a:rPr lang="zh-CN" altLang="en-US" dirty="0"/>
              <a:t>缺乏解释性，所以目前可以作为投资的顾问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264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14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787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2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4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04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6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0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3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BB941D-8CDD-4C5F-9CE9-66DF3D45EF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226EAB-5F4E-4FB6-8DC9-2A69FF8296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896D49-B76F-4A85-BE39-ECCB4B625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1FC598-61FB-4156-8733-4C9AD928EE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E9EF43-0DF2-47E1-816D-72BB2DB349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2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3E21F4-67E4-4873-AB5E-412934BE214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D46F662-EA24-4418-89BF-6AADEA2A8E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F48DB4-9D23-41D0-85E2-7D4263004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3AE75A5-C66A-4D6A-8DC8-99D06E4A9D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DBA2BAE-5307-4DEF-9234-F6D3A9067B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297F3D-07AF-4900-B5C3-406F6C86EE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2B1B6E-F641-4010-925F-5F75CFEAA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01342D-71DA-4E45-B4C3-F5FCE8DBBC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151F8-46B5-46A3-BDEF-00C0BCB506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BD775B-5EA9-42D1-8B6B-C31F75B855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939E8E-3019-40D3-BE46-C367248B735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8014" y="240066"/>
            <a:ext cx="2585545" cy="4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Deep Reinforcement Learning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Portfolio Management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017A3C17-0609-47B2-B7F4-9A6DBB8D4980}"/>
              </a:ext>
            </a:extLst>
          </p:cNvPr>
          <p:cNvSpPr txBox="1">
            <a:spLocks/>
          </p:cNvSpPr>
          <p:nvPr/>
        </p:nvSpPr>
        <p:spPr>
          <a:xfrm>
            <a:off x="7611368" y="6349636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Segoe UI"/>
                <a:ea typeface="微软雅黑"/>
              </a:rPr>
              <a:t>Presented by </a:t>
            </a:r>
            <a:r>
              <a:rPr lang="en-US" altLang="zh-CN" sz="1800" dirty="0" err="1">
                <a:latin typeface="Segoe UI"/>
                <a:ea typeface="微软雅黑"/>
              </a:rPr>
              <a:t>Zhipeng</a:t>
            </a:r>
            <a:r>
              <a:rPr lang="en-US" altLang="zh-CN" sz="1800" dirty="0">
                <a:latin typeface="Segoe UI"/>
                <a:ea typeface="微软雅黑"/>
              </a:rPr>
              <a:t> Liang </a:t>
            </a:r>
          </a:p>
        </p:txBody>
      </p:sp>
      <p:sp>
        <p:nvSpPr>
          <p:cNvPr id="16" name="AutoShape 2" descr="logo.png">
            <a:extLst>
              <a:ext uri="{FF2B5EF4-FFF2-40B4-BE49-F238E27FC236}">
                <a16:creationId xmlns:a16="http://schemas.microsoft.com/office/drawing/2014/main" id="{DC184810-1876-47B3-AC1F-0438B74637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1651426-0A2C-4CB6-A939-944366F630B4}"/>
              </a:ext>
            </a:extLst>
          </p:cNvPr>
          <p:cNvSpPr/>
          <p:nvPr/>
        </p:nvSpPr>
        <p:spPr>
          <a:xfrm>
            <a:off x="687489" y="998400"/>
            <a:ext cx="50054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Policy gradient: PG (Policy Gradient)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620CB2-94BF-4F76-A64D-64186BB4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1" y="1429287"/>
            <a:ext cx="4924425" cy="3590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2CC0F7-B136-44DC-884B-7A6FD79A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01" y="5031098"/>
            <a:ext cx="4819650" cy="1514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E80992-190E-4CAF-899D-32498321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914" y="1443949"/>
            <a:ext cx="6184446" cy="1583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833997-9C93-4A80-8ADC-846520E13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312" y="3428999"/>
            <a:ext cx="63436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1ABEEC5-9C5F-44C8-8F21-EA2FBE236426}"/>
              </a:ext>
            </a:extLst>
          </p:cNvPr>
          <p:cNvSpPr/>
          <p:nvPr/>
        </p:nvSpPr>
        <p:spPr>
          <a:xfrm>
            <a:off x="774576" y="2514731"/>
            <a:ext cx="43348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Policy optimization: TRPO, PPO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71F79E-33F3-4465-850A-3AF02D5F613B}"/>
              </a:ext>
            </a:extLst>
          </p:cNvPr>
          <p:cNvSpPr/>
          <p:nvPr/>
        </p:nvSpPr>
        <p:spPr>
          <a:xfrm>
            <a:off x="774575" y="1134685"/>
            <a:ext cx="50764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Value based+ Policy gradient: DDPG </a:t>
            </a:r>
          </a:p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(Deep Deterministic Policy Gradient)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C81216-1CAD-4964-9C2C-47BC6E52A17C}"/>
              </a:ext>
            </a:extLst>
          </p:cNvPr>
          <p:cNvSpPr/>
          <p:nvPr/>
        </p:nvSpPr>
        <p:spPr>
          <a:xfrm>
            <a:off x="774576" y="3640055"/>
            <a:ext cx="27054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Double Q-Learning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2ADD19-D2F7-46D1-9252-9522E37649A5}"/>
              </a:ext>
            </a:extLst>
          </p:cNvPr>
          <p:cNvSpPr/>
          <p:nvPr/>
        </p:nvSpPr>
        <p:spPr>
          <a:xfrm>
            <a:off x="774576" y="4402055"/>
            <a:ext cx="19431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Dueling DQN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2EAC5C-2607-4A25-B74F-13F666E8F10A}"/>
              </a:ext>
            </a:extLst>
          </p:cNvPr>
          <p:cNvSpPr/>
          <p:nvPr/>
        </p:nvSpPr>
        <p:spPr>
          <a:xfrm>
            <a:off x="774576" y="5161354"/>
            <a:ext cx="21646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Noisy Network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2E03D1-6A8D-4767-A90F-5BC9BC00C598}"/>
              </a:ext>
            </a:extLst>
          </p:cNvPr>
          <p:cNvSpPr/>
          <p:nvPr/>
        </p:nvSpPr>
        <p:spPr>
          <a:xfrm>
            <a:off x="774576" y="5913970"/>
            <a:ext cx="7008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……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5112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E7295A-1FFC-4671-8C4F-6A93DC677F34}"/>
              </a:ext>
            </a:extLst>
          </p:cNvPr>
          <p:cNvSpPr/>
          <p:nvPr/>
        </p:nvSpPr>
        <p:spPr>
          <a:xfrm>
            <a:off x="620486" y="1959468"/>
            <a:ext cx="127907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Du, Xin </a:t>
            </a:r>
            <a:r>
              <a:rPr lang="en-US" altLang="zh-CN" sz="1400" dirty="0"/>
              <a:t>et al.</a:t>
            </a:r>
            <a:r>
              <a:rPr lang="zh-CN" altLang="en-US" sz="1400" dirty="0"/>
              <a:t> "Algorithm trading using </a:t>
            </a:r>
            <a:r>
              <a:rPr lang="zh-CN" altLang="en-US" sz="1400" b="1" dirty="0"/>
              <a:t>q-learning </a:t>
            </a:r>
            <a:r>
              <a:rPr lang="zh-CN" altLang="en-US" sz="1400" dirty="0"/>
              <a:t>and recurrent reinforcement learning."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AD992E-BAE3-40FD-ADD2-DDD7D5543026}"/>
              </a:ext>
            </a:extLst>
          </p:cNvPr>
          <p:cNvSpPr/>
          <p:nvPr/>
        </p:nvSpPr>
        <p:spPr>
          <a:xfrm>
            <a:off x="620486" y="2529819"/>
            <a:ext cx="11005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Almahdi </a:t>
            </a:r>
            <a:r>
              <a:rPr lang="en-US" altLang="zh-CN" sz="1400" dirty="0"/>
              <a:t>et al</a:t>
            </a:r>
            <a:r>
              <a:rPr lang="zh-CN" altLang="en-US" sz="1400" dirty="0"/>
              <a:t>. "An adaptive portfolio trading system: A risk-return portfolio optimization using recurrent reinforcement learning with </a:t>
            </a:r>
            <a:r>
              <a:rPr lang="zh-CN" altLang="en-US" sz="1400" b="1" dirty="0"/>
              <a:t>expected maximum drawdown</a:t>
            </a:r>
            <a:r>
              <a:rPr lang="zh-CN" altLang="en-US" sz="1400" dirty="0"/>
              <a:t>."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E83C9-8394-4108-8F85-A6635AF20513}"/>
              </a:ext>
            </a:extLst>
          </p:cNvPr>
          <p:cNvSpPr/>
          <p:nvPr/>
        </p:nvSpPr>
        <p:spPr>
          <a:xfrm>
            <a:off x="620486" y="1190890"/>
            <a:ext cx="10657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Mnih, Volodymyr, et al. "Human-level control through deep reinforcement learning."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8CF17C-A1A9-46C0-9286-7F05BD8E4887}"/>
              </a:ext>
            </a:extLst>
          </p:cNvPr>
          <p:cNvSpPr/>
          <p:nvPr/>
        </p:nvSpPr>
        <p:spPr>
          <a:xfrm>
            <a:off x="620486" y="3315613"/>
            <a:ext cx="11571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Jiang, Zhengyao</a:t>
            </a:r>
            <a:r>
              <a:rPr lang="en-US" altLang="zh-CN" sz="1400" dirty="0"/>
              <a:t>, et al</a:t>
            </a:r>
            <a:r>
              <a:rPr lang="zh-CN" altLang="en-US" sz="1400" dirty="0"/>
              <a:t>. "A deep reinforcement learning </a:t>
            </a:r>
            <a:r>
              <a:rPr lang="zh-CN" altLang="en-US" sz="1400" b="1" dirty="0"/>
              <a:t>framework</a:t>
            </a:r>
            <a:r>
              <a:rPr lang="zh-CN" altLang="en-US" sz="1400" dirty="0"/>
              <a:t> for the financial portfolio management problem."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0E2A13-E7C9-4EB1-A886-F38ABB526F76}"/>
              </a:ext>
            </a:extLst>
          </p:cNvPr>
          <p:cNvSpPr/>
          <p:nvPr/>
        </p:nvSpPr>
        <p:spPr>
          <a:xfrm>
            <a:off x="620485" y="3885964"/>
            <a:ext cx="10156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Tang, Lili. "An </a:t>
            </a:r>
            <a:r>
              <a:rPr lang="zh-CN" altLang="en-US" sz="1400" b="1" dirty="0"/>
              <a:t>actor-critic</a:t>
            </a:r>
            <a:r>
              <a:rPr lang="zh-CN" altLang="en-US" sz="1400" dirty="0"/>
              <a:t>-based portfolio investment method inspired by benefit-risk optimization."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11AB70-557E-4B8F-AA90-4C3A4848ECC5}"/>
              </a:ext>
            </a:extLst>
          </p:cNvPr>
          <p:cNvSpPr/>
          <p:nvPr/>
        </p:nvSpPr>
        <p:spPr>
          <a:xfrm>
            <a:off x="620484" y="4456315"/>
            <a:ext cx="9601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Lu, David W. "Agent Inspired Trading Using Recurrent Reinforcement Learning and </a:t>
            </a:r>
            <a:r>
              <a:rPr lang="zh-CN" altLang="en-US" sz="1400" b="1" dirty="0"/>
              <a:t>LSTM</a:t>
            </a:r>
            <a:r>
              <a:rPr lang="zh-CN" altLang="en-US" sz="1400" dirty="0"/>
              <a:t> Neural Networks."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698155-69E8-42F9-8678-E7EB0144C777}"/>
              </a:ext>
            </a:extLst>
          </p:cNvPr>
          <p:cNvSpPr/>
          <p:nvPr/>
        </p:nvSpPr>
        <p:spPr>
          <a:xfrm>
            <a:off x="620485" y="5026666"/>
            <a:ext cx="12387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Yang, Steve Y. </a:t>
            </a:r>
            <a:r>
              <a:rPr lang="en-US" altLang="zh-CN" sz="1400" dirty="0"/>
              <a:t>et al</a:t>
            </a:r>
            <a:r>
              <a:rPr lang="zh-CN" altLang="en-US" sz="1400" dirty="0"/>
              <a:t>. "An investor sentiment reward-based trading system using </a:t>
            </a:r>
            <a:r>
              <a:rPr lang="zh-CN" altLang="en-US" sz="1400" b="1" dirty="0"/>
              <a:t>Gaussian inverse reinforcement learning </a:t>
            </a:r>
            <a:r>
              <a:rPr lang="zh-CN" altLang="en-US" sz="1400" dirty="0"/>
              <a:t>algorithm."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F6552A-10C3-44C5-953B-806511151159}"/>
              </a:ext>
            </a:extLst>
          </p:cNvPr>
          <p:cNvSpPr/>
          <p:nvPr/>
        </p:nvSpPr>
        <p:spPr>
          <a:xfrm>
            <a:off x="620486" y="5597017"/>
            <a:ext cx="3345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Buehler, Hans, et al. "Deep hedging."</a:t>
            </a:r>
          </a:p>
        </p:txBody>
      </p:sp>
    </p:spTree>
    <p:extLst>
      <p:ext uri="{BB962C8B-B14F-4D97-AF65-F5344CB8AC3E}">
        <p14:creationId xmlns:p14="http://schemas.microsoft.com/office/powerpoint/2010/main" val="71117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5400" dirty="0"/>
              <a:t>Problem Definition</a:t>
            </a:r>
            <a:endParaRPr kumimoji="1" lang="zh-CN" altLang="en-US" sz="5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03F682-7416-4322-AF76-CDF6157C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99" y="4802807"/>
            <a:ext cx="6375912" cy="13952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A4807-C64A-4402-90CB-5157D97E0BBE}"/>
              </a:ext>
            </a:extLst>
          </p:cNvPr>
          <p:cNvSpPr txBox="1"/>
          <p:nvPr/>
        </p:nvSpPr>
        <p:spPr>
          <a:xfrm>
            <a:off x="2063931" y="1593170"/>
            <a:ext cx="797487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 risk assets(stocks)  +  1 risk-free asset(money)  (M=5 in our experiments)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48792-CE1A-490E-A349-B6CF2BBC6718}"/>
              </a:ext>
            </a:extLst>
          </p:cNvPr>
          <p:cNvSpPr txBox="1"/>
          <p:nvPr/>
        </p:nvSpPr>
        <p:spPr>
          <a:xfrm>
            <a:off x="1965952" y="2271423"/>
            <a:ext cx="364183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Fixed length window (3)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FCB869-4A80-44E6-988B-A71E696DAE1D}"/>
              </a:ext>
            </a:extLst>
          </p:cNvPr>
          <p:cNvSpPr txBox="1"/>
          <p:nvPr/>
        </p:nvSpPr>
        <p:spPr>
          <a:xfrm>
            <a:off x="1965952" y="3067327"/>
            <a:ext cx="391233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Reallocation at the end of the day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DDB9F6-B43B-4E8B-8140-4B2143DF2488}"/>
              </a:ext>
            </a:extLst>
          </p:cNvPr>
          <p:cNvSpPr txBox="1"/>
          <p:nvPr/>
        </p:nvSpPr>
        <p:spPr>
          <a:xfrm>
            <a:off x="968829" y="2345525"/>
            <a:ext cx="77776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1DB591-C8CE-4846-B53C-BE7BEACB7FE3}"/>
              </a:ext>
            </a:extLst>
          </p:cNvPr>
          <p:cNvSpPr txBox="1"/>
          <p:nvPr/>
        </p:nvSpPr>
        <p:spPr>
          <a:xfrm>
            <a:off x="968829" y="3067326"/>
            <a:ext cx="91404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Action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9FFB4D-7D89-426C-864B-1B9D6CAAC565}"/>
              </a:ext>
            </a:extLst>
          </p:cNvPr>
          <p:cNvSpPr txBox="1"/>
          <p:nvPr/>
        </p:nvSpPr>
        <p:spPr>
          <a:xfrm>
            <a:off x="968829" y="3855292"/>
            <a:ext cx="98406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Reward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883E2F-BF03-4F1B-A4C3-B0DD36EC7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236" y="3645696"/>
            <a:ext cx="4936108" cy="8004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183A5D-9DF4-48D0-BB21-3A0447340A15}"/>
              </a:ext>
            </a:extLst>
          </p:cNvPr>
          <p:cNvSpPr txBox="1"/>
          <p:nvPr/>
        </p:nvSpPr>
        <p:spPr>
          <a:xfrm>
            <a:off x="968829" y="1593169"/>
            <a:ext cx="109510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Portfolio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4548F2-03F2-44E0-A6E2-0C5A291AF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350" y="3041202"/>
            <a:ext cx="3095625" cy="390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B7874A-CB37-4EAA-A7BC-9D36C363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527" y="3052086"/>
            <a:ext cx="1133475" cy="3905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E01277-F1C1-4D5D-A4D5-91222120E807}"/>
              </a:ext>
            </a:extLst>
          </p:cNvPr>
          <p:cNvSpPr txBox="1"/>
          <p:nvPr/>
        </p:nvSpPr>
        <p:spPr>
          <a:xfrm>
            <a:off x="1965952" y="2580418"/>
            <a:ext cx="364183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OCHLV Data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6B895-FAC9-4EA6-8CED-30591FA3A467}"/>
              </a:ext>
            </a:extLst>
          </p:cNvPr>
          <p:cNvSpPr txBox="1"/>
          <p:nvPr/>
        </p:nvSpPr>
        <p:spPr>
          <a:xfrm>
            <a:off x="7119257" y="3855292"/>
            <a:ext cx="309562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Transaction Cost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83656-F0DE-484A-8683-FB953442800E}"/>
              </a:ext>
            </a:extLst>
          </p:cNvPr>
          <p:cNvSpPr txBox="1"/>
          <p:nvPr/>
        </p:nvSpPr>
        <p:spPr>
          <a:xfrm>
            <a:off x="968828" y="840813"/>
            <a:ext cx="176348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Assumptions: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4F3B64-F590-4692-8079-B1B3B47D5F6A}"/>
              </a:ext>
            </a:extLst>
          </p:cNvPr>
          <p:cNvSpPr txBox="1"/>
          <p:nvPr/>
        </p:nvSpPr>
        <p:spPr>
          <a:xfrm>
            <a:off x="2827016" y="835734"/>
            <a:ext cx="334518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 impact on Market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B417A80-8697-476F-AF6D-82F403D75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47467"/>
              </p:ext>
            </p:extLst>
          </p:nvPr>
        </p:nvGraphicFramePr>
        <p:xfrm>
          <a:off x="9372797" y="3923218"/>
          <a:ext cx="987150" cy="27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8" imgW="723600" imgH="203040" progId="Equation.DSMT4">
                  <p:embed/>
                </p:oleObj>
              </mc:Choice>
              <mc:Fallback>
                <p:oleObj name="Equation" r:id="rId8" imgW="723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2797" y="3923218"/>
                        <a:ext cx="987150" cy="27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373CF52-865C-47F2-B321-4D35E4BA8B42}"/>
              </a:ext>
            </a:extLst>
          </p:cNvPr>
          <p:cNvSpPr txBox="1"/>
          <p:nvPr/>
        </p:nvSpPr>
        <p:spPr>
          <a:xfrm>
            <a:off x="925285" y="1719943"/>
            <a:ext cx="10406744" cy="308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Market: China Stock Market (Shanghai and Shenzhen stock market )</a:t>
            </a: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Assets: Randomly choose 5 assets as a portfolio</a:t>
            </a: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Frequency: Daily</a:t>
            </a: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Evaluations: Average Daily Return, Sharpe Ratio and Max Markdown</a:t>
            </a: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Benchmark </a:t>
            </a:r>
            <a:r>
              <a:rPr lang="en-US" altLang="zh-CN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agent:s</a:t>
            </a: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Uniform Buy and Hold, Follow the winner and Follow the loser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286816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D41D87-C8F1-4A63-9AB3-8DC2B8F4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871537"/>
            <a:ext cx="11772900" cy="51149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0AED15-4583-41ED-AC92-980AEF65631C}"/>
              </a:ext>
            </a:extLst>
          </p:cNvPr>
          <p:cNvSpPr txBox="1"/>
          <p:nvPr/>
        </p:nvSpPr>
        <p:spPr>
          <a:xfrm>
            <a:off x="9895115" y="6361451"/>
            <a:ext cx="2688771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 Jiang et al. (2017)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49D28D-C464-41D6-B257-6B894D17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54429"/>
            <a:ext cx="5170714" cy="67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E30D8F-841A-4E5E-B417-73D07C41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492125"/>
            <a:ext cx="64293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11546" y="1801821"/>
            <a:ext cx="4588044" cy="888855"/>
          </a:xfrm>
        </p:spPr>
        <p:txBody>
          <a:bodyPr/>
          <a:lstStyle/>
          <a:p>
            <a:r>
              <a:rPr kumimoji="1"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113967" y="4167324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113966" y="462280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145209" y="4152694"/>
            <a:ext cx="247889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Problem Definition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3344964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194961" y="4165951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Results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5194961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8656052" y="4165951"/>
            <a:ext cx="1846774" cy="455476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Future Work</a:t>
            </a:r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8656052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FIVE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94281" y="5014774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5831" y="5014774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6381" y="501477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69849" y="5014774"/>
            <a:ext cx="1083718" cy="60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9" name="文本占位符 15">
            <a:extLst>
              <a:ext uri="{FF2B5EF4-FFF2-40B4-BE49-F238E27FC236}">
                <a16:creationId xmlns:a16="http://schemas.microsoft.com/office/drawing/2014/main" id="{C8DAD16D-5307-48A6-B769-C49BE89872E1}"/>
              </a:ext>
            </a:extLst>
          </p:cNvPr>
          <p:cNvSpPr txBox="1">
            <a:spLocks/>
          </p:cNvSpPr>
          <p:nvPr/>
        </p:nvSpPr>
        <p:spPr>
          <a:xfrm>
            <a:off x="6930477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Analysis</a:t>
            </a:r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30" name="文本占位符 16">
            <a:extLst>
              <a:ext uri="{FF2B5EF4-FFF2-40B4-BE49-F238E27FC236}">
                <a16:creationId xmlns:a16="http://schemas.microsoft.com/office/drawing/2014/main" id="{A3AA6AED-55EF-493D-A75B-BE544090B75E}"/>
              </a:ext>
            </a:extLst>
          </p:cNvPr>
          <p:cNvSpPr txBox="1">
            <a:spLocks/>
          </p:cNvSpPr>
          <p:nvPr/>
        </p:nvSpPr>
        <p:spPr>
          <a:xfrm>
            <a:off x="6930477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B63EC3-7682-4872-AA64-A8E03FEB3C31}"/>
              </a:ext>
            </a:extLst>
          </p:cNvPr>
          <p:cNvSpPr/>
          <p:nvPr/>
        </p:nvSpPr>
        <p:spPr>
          <a:xfrm>
            <a:off x="7322502" y="5016147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009D6-82CC-4B96-A482-F0FA75BFF9D4}"/>
              </a:ext>
            </a:extLst>
          </p:cNvPr>
          <p:cNvSpPr/>
          <p:nvPr/>
        </p:nvSpPr>
        <p:spPr>
          <a:xfrm>
            <a:off x="3951514" y="849086"/>
            <a:ext cx="1411062" cy="293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63D0E-3EBB-450B-A05D-72141EE8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63" y="645658"/>
            <a:ext cx="7720601" cy="62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9773EC-69F7-4D4E-884E-A4EDD8C9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8707"/>
            <a:ext cx="12192000" cy="21411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18F435-52C3-485C-A2A5-B1C1B64E2B6E}"/>
              </a:ext>
            </a:extLst>
          </p:cNvPr>
          <p:cNvSpPr/>
          <p:nvPr/>
        </p:nvSpPr>
        <p:spPr>
          <a:xfrm>
            <a:off x="2146300" y="6088558"/>
            <a:ext cx="789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https://github.com/qq303067814/Reinforcement-learning-in-portfolio-management-/</a:t>
            </a:r>
          </a:p>
        </p:txBody>
      </p:sp>
    </p:spTree>
    <p:extLst>
      <p:ext uri="{BB962C8B-B14F-4D97-AF65-F5344CB8AC3E}">
        <p14:creationId xmlns:p14="http://schemas.microsoft.com/office/powerpoint/2010/main" val="562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393425-C348-4197-B430-9007640F4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47661"/>
              </p:ext>
            </p:extLst>
          </p:nvPr>
        </p:nvGraphicFramePr>
        <p:xfrm>
          <a:off x="2852056" y="870857"/>
          <a:ext cx="5722074" cy="5173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679">
                  <a:extLst>
                    <a:ext uri="{9D8B030D-6E8A-4147-A177-3AD203B41FA5}">
                      <a16:colId xmlns:a16="http://schemas.microsoft.com/office/drawing/2014/main" val="1971804026"/>
                    </a:ext>
                  </a:extLst>
                </a:gridCol>
                <a:gridCol w="953679">
                  <a:extLst>
                    <a:ext uri="{9D8B030D-6E8A-4147-A177-3AD203B41FA5}">
                      <a16:colId xmlns:a16="http://schemas.microsoft.com/office/drawing/2014/main" val="1122547272"/>
                    </a:ext>
                  </a:extLst>
                </a:gridCol>
                <a:gridCol w="953679">
                  <a:extLst>
                    <a:ext uri="{9D8B030D-6E8A-4147-A177-3AD203B41FA5}">
                      <a16:colId xmlns:a16="http://schemas.microsoft.com/office/drawing/2014/main" val="3350737565"/>
                    </a:ext>
                  </a:extLst>
                </a:gridCol>
                <a:gridCol w="953679">
                  <a:extLst>
                    <a:ext uri="{9D8B030D-6E8A-4147-A177-3AD203B41FA5}">
                      <a16:colId xmlns:a16="http://schemas.microsoft.com/office/drawing/2014/main" val="3835825334"/>
                    </a:ext>
                  </a:extLst>
                </a:gridCol>
                <a:gridCol w="953679">
                  <a:extLst>
                    <a:ext uri="{9D8B030D-6E8A-4147-A177-3AD203B41FA5}">
                      <a16:colId xmlns:a16="http://schemas.microsoft.com/office/drawing/2014/main" val="368905249"/>
                    </a:ext>
                  </a:extLst>
                </a:gridCol>
                <a:gridCol w="953679">
                  <a:extLst>
                    <a:ext uri="{9D8B030D-6E8A-4147-A177-3AD203B41FA5}">
                      <a16:colId xmlns:a16="http://schemas.microsoft.com/office/drawing/2014/main" val="72751898"/>
                    </a:ext>
                  </a:extLst>
                </a:gridCol>
              </a:tblGrid>
              <a:tr h="24636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R1*</a:t>
                      </a:r>
                      <a:endParaRPr lang="zh-CN" alt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SR1*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MDD1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R2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SR2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MDD2***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26866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0.0032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0.8920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0.2105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0.0029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0.8250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0.1780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2262888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0.0031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0.9790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0.3030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0.0024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0.7790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0.1560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967818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0.0031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1.0370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0.4320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0.0025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0.8510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0.2180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689153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0.0043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1.1210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0.3990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0.0029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0.8010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0.2170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0276755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0.0019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0.5550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0.3570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0.0023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0.6690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0.2990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592596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0.5340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0.4360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0.0018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0.5220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0.4510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684534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0.0024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0.7140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0.4240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0.0020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0.6300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0.3280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6340495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0.0025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0.7230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0.3500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0.0026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0.7730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0.2850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21116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0.0024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0.7610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0" u="none" strike="noStrike" dirty="0">
                          <a:effectLst/>
                        </a:rPr>
                        <a:t>0.2730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0.0022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0.7140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0.2150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943796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0.0026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0.7510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0.3440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0.0022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0.6950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0.2470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0084825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0.0026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0.7070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0.2740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0.0032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0.8840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0.1560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65968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0.0018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0.5800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0.4290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0.0018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0.6230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0.2500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8290285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0.0025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0.7910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0.4160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0.6510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0.2150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5493036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0.0026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0.8500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0.2130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0.0025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0.8200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0.1600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240484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0.0031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0.8770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0.2410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0.0027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0.7870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0.2400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133730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0.0050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1.3030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0.4180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0.0058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1.5810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0.5470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342069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0.8710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0.3580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0.0025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0.7290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0.3360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955733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0.0045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1.2310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0.5000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0.0037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1.0450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0.1930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747778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0.0022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0.7060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0.3710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0.0021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0.6930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0.2250</a:t>
                      </a:r>
                      <a:r>
                        <a:rPr lang="en-US" altLang="zh-CN" sz="1500" u="none" strike="noStrike" dirty="0">
                          <a:effectLst/>
                        </a:rPr>
                        <a:t>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8630613"/>
                  </a:ext>
                </a:extLst>
              </a:tr>
              <a:tr h="2463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0.0031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0.8590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b="1" u="none" strike="noStrike" dirty="0">
                          <a:effectLst/>
                        </a:rPr>
                        <a:t>0.3520 </a:t>
                      </a:r>
                      <a:endParaRPr lang="en-US" altLang="zh-CN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0.0030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>
                          <a:effectLst/>
                        </a:rPr>
                        <a:t>0.8180 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500" u="none" strike="noStrike" dirty="0">
                          <a:effectLst/>
                        </a:rPr>
                        <a:t>0.3870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246" marR="13246" marT="1324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8274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182A4E2-9902-47CA-B446-4BC000DCBBC3}"/>
              </a:ext>
            </a:extLst>
          </p:cNvPr>
          <p:cNvSpPr txBox="1"/>
          <p:nvPr/>
        </p:nvSpPr>
        <p:spPr>
          <a:xfrm>
            <a:off x="2852056" y="6088107"/>
            <a:ext cx="338545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600" b="1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*p&lt;0.05, **p&lt;0.01, ***p&lt;0.001</a:t>
            </a:r>
            <a:r>
              <a:rPr lang="zh-CN" altLang="zh-CN" sz="1600" b="1" dirty="0"/>
              <a:t> </a:t>
            </a:r>
            <a:endParaRPr lang="zh-CN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B5DB10-DC11-4027-A318-94EDC495F90E}"/>
              </a:ext>
            </a:extLst>
          </p:cNvPr>
          <p:cNvSpPr txBox="1"/>
          <p:nvPr/>
        </p:nvSpPr>
        <p:spPr>
          <a:xfrm>
            <a:off x="304798" y="870857"/>
            <a:ext cx="2547258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For DRL agent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For Uniform Buy and Hold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63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7FFA8F-6437-44EB-8D4A-9F4EF10C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67" y="635420"/>
            <a:ext cx="8338466" cy="62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9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F6C3E4-7848-495F-985C-4CE31ADE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48" y="685794"/>
            <a:ext cx="8334903" cy="62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B595FE-71E9-4DF9-B54C-30B79A63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18" y="997875"/>
            <a:ext cx="7852764" cy="58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DBE652-2EB4-474D-8BA6-6FADD08FE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1" y="1585681"/>
            <a:ext cx="5390250" cy="4042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226198-3ED5-42A0-A2B0-F43A635E6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53" y="1179282"/>
            <a:ext cx="6163741" cy="46228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0917C3-C0F6-4067-A7D3-E3ED1430DBF9}"/>
              </a:ext>
            </a:extLst>
          </p:cNvPr>
          <p:cNvSpPr txBox="1"/>
          <p:nvPr/>
        </p:nvSpPr>
        <p:spPr>
          <a:xfrm>
            <a:off x="653146" y="798024"/>
            <a:ext cx="580208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Comparison between AC Framework and Policy Gradient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3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C42E39-A2CD-4530-95C9-67A8F350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63" y="685794"/>
            <a:ext cx="7315215" cy="54864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56EA2C-ADF3-4B8E-949C-14968573A5C7}"/>
              </a:ext>
            </a:extLst>
          </p:cNvPr>
          <p:cNvSpPr txBox="1"/>
          <p:nvPr/>
        </p:nvSpPr>
        <p:spPr>
          <a:xfrm>
            <a:off x="713010" y="772879"/>
            <a:ext cx="161108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Noise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26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56EA2C-ADF3-4B8E-949C-14968573A5C7}"/>
              </a:ext>
            </a:extLst>
          </p:cNvPr>
          <p:cNvSpPr txBox="1"/>
          <p:nvPr/>
        </p:nvSpPr>
        <p:spPr>
          <a:xfrm>
            <a:off x="713010" y="772879"/>
            <a:ext cx="161108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Noise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B422E7C-EF1A-4B77-A6C9-A10C8D73D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374539"/>
              </p:ext>
            </p:extLst>
          </p:nvPr>
        </p:nvGraphicFramePr>
        <p:xfrm>
          <a:off x="3200174" y="971900"/>
          <a:ext cx="5593672" cy="5097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096">
                  <a:extLst>
                    <a:ext uri="{9D8B030D-6E8A-4147-A177-3AD203B41FA5}">
                      <a16:colId xmlns:a16="http://schemas.microsoft.com/office/drawing/2014/main" val="3756413861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1920043572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429038261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1248399532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2468930180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1299658481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2255880167"/>
                    </a:ext>
                  </a:extLst>
                </a:gridCol>
              </a:tblGrid>
              <a:tr h="380297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n-lt"/>
                        </a:rPr>
                        <a:t>R1*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SR1*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n-lt"/>
                        </a:rPr>
                        <a:t>MDD1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n-lt"/>
                        </a:rPr>
                        <a:t>R2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n-lt"/>
                        </a:rPr>
                        <a:t>SR2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n-lt"/>
                        </a:rPr>
                        <a:t>MDD2***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6173289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0.416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1.171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0.416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0.226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0.678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69679"/>
                  </a:ext>
                </a:extLst>
              </a:tr>
              <a:tr h="2054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0.242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0.647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0.885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753866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0.242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0.724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0.249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0.753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0.13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718598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0.426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1.14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0.386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0.415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1.127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0.408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247116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0.298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0.349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0.304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0.921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0.119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0326998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0.262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0.765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0.254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0.802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390030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0.413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1.142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0.323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0.903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446452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0.213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0.668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0.449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0.667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0.231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343202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0.187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0.554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0.347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0.276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0.836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093474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0.471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1.107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0.649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0.873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0.277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4230690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0.795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0.546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0.812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0.279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039007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0.195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0.338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0.924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8737199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0.313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0.825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0.341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0.691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2823285"/>
                  </a:ext>
                </a:extLst>
              </a:tr>
              <a:tr h="2054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0.345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0.931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0.263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0.892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0.096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822896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0.573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1.499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0.609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0.354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0.993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0.272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636564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0.493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1.337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3794472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0.348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0.911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0.364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1.002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954469"/>
                  </a:ext>
                </a:extLst>
              </a:tr>
              <a:tr h="2054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0.198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0.601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0.251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0.244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0.756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0.086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309221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0.306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0.813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0.295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0.863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5864982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0.377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1.099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0.949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0.165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8274580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0.325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0.876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0.23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0.308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9163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0.301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0.918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0.123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4830216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0.373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1.176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0.514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0.245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0.819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0.138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213379"/>
                  </a:ext>
                </a:extLst>
              </a:tr>
              <a:tr h="19528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0.487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1.257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0.914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u="none" strike="noStrike" dirty="0">
                          <a:effectLst/>
                        </a:rPr>
                        <a:t>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462" marR="8462" marT="846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658180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0EC417A-E10D-4E20-B7D5-00976C90F373}"/>
              </a:ext>
            </a:extLst>
          </p:cNvPr>
          <p:cNvSpPr txBox="1"/>
          <p:nvPr/>
        </p:nvSpPr>
        <p:spPr>
          <a:xfrm>
            <a:off x="652916" y="1304624"/>
            <a:ext cx="2547258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For Noise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For No-Noise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5C9782-803D-4460-969B-5E6F9CE956FE}"/>
              </a:ext>
            </a:extLst>
          </p:cNvPr>
          <p:cNvSpPr txBox="1"/>
          <p:nvPr/>
        </p:nvSpPr>
        <p:spPr>
          <a:xfrm>
            <a:off x="3200174" y="6088107"/>
            <a:ext cx="3385457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400" b="1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*p&lt;0.05, **p&lt;0.01, ***p&lt;0.001</a:t>
            </a:r>
            <a:r>
              <a:rPr lang="zh-CN" altLang="zh-CN" sz="1400" b="1" dirty="0"/>
              <a:t> </a:t>
            </a:r>
            <a:endParaRPr lang="zh-CN" altLang="zh-CN" sz="1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42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886F5F-A8E0-447A-BAAA-71FD818A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5" y="1064276"/>
            <a:ext cx="5796751" cy="4347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331005-4F5F-44EE-8D94-2F1A087F7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064276"/>
            <a:ext cx="5896618" cy="44003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03BB6A-9143-4648-94AC-ED989752B120}"/>
              </a:ext>
            </a:extLst>
          </p:cNvPr>
          <p:cNvSpPr txBox="1"/>
          <p:nvPr/>
        </p:nvSpPr>
        <p:spPr>
          <a:xfrm>
            <a:off x="713010" y="772879"/>
            <a:ext cx="161108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Noise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4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Background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8BAF2E-9D75-43D7-9D3E-35A0446A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54" y="1298027"/>
            <a:ext cx="6524304" cy="48932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9C96D3-197A-4E43-B694-4A25E783A2F7}"/>
              </a:ext>
            </a:extLst>
          </p:cNvPr>
          <p:cNvSpPr/>
          <p:nvPr/>
        </p:nvSpPr>
        <p:spPr>
          <a:xfrm>
            <a:off x="562296" y="821550"/>
            <a:ext cx="1851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Segoe UI"/>
                <a:ea typeface="微软雅黑"/>
              </a:rPr>
              <a:t>Learning Rate</a:t>
            </a:r>
            <a:endParaRPr lang="zh-CN" altLang="en-US" sz="20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602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BCBE94-97D5-4380-BE6D-52305830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230804"/>
            <a:ext cx="7232640" cy="54244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5F14BB-C32A-486E-AF34-2E2865626E3D}"/>
              </a:ext>
            </a:extLst>
          </p:cNvPr>
          <p:cNvSpPr/>
          <p:nvPr/>
        </p:nvSpPr>
        <p:spPr>
          <a:xfrm>
            <a:off x="475211" y="830694"/>
            <a:ext cx="2910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Segoe UI"/>
                <a:ea typeface="微软雅黑"/>
              </a:rPr>
              <a:t>Features combinations</a:t>
            </a:r>
            <a:endParaRPr lang="zh-CN" altLang="en-US" sz="20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218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9282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8C0973C-8A83-42FA-9939-CDD069DFCC3A}"/>
              </a:ext>
            </a:extLst>
          </p:cNvPr>
          <p:cNvSpPr txBox="1"/>
          <p:nvPr/>
        </p:nvSpPr>
        <p:spPr>
          <a:xfrm>
            <a:off x="957943" y="895018"/>
            <a:ext cx="10646228" cy="477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Deep Reinforcement Learning can somehow capture patterns</a:t>
            </a:r>
          </a:p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 for dealing with complex environments</a:t>
            </a:r>
          </a:p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Aggressive</a:t>
            </a:r>
          </a:p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Easy to overfit</a:t>
            </a:r>
          </a:p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 of explanation capacity</a:t>
            </a:r>
          </a:p>
          <a:p>
            <a:pPr marL="171450" indent="-17145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Must design specific reinforcement learning algorithms in finance</a:t>
            </a:r>
          </a:p>
        </p:txBody>
      </p:sp>
    </p:spTree>
    <p:extLst>
      <p:ext uri="{BB962C8B-B14F-4D97-AF65-F5344CB8AC3E}">
        <p14:creationId xmlns:p14="http://schemas.microsoft.com/office/powerpoint/2010/main" val="313016298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Future Work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3"/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4"/>
          <a:srcRect l="54115" t="14479" r="4250" b="12370"/>
          <a:stretch/>
        </p:blipFill>
        <p:spPr>
          <a:xfrm>
            <a:off x="3802206" y="1426263"/>
            <a:ext cx="4587588" cy="4262632"/>
          </a:xfrm>
          <a:prstGeom prst="rect">
            <a:avLst/>
          </a:prstGeom>
        </p:spPr>
      </p:pic>
      <p:sp>
        <p:nvSpPr>
          <p:cNvPr id="192" name="菱形 191"/>
          <p:cNvSpPr/>
          <p:nvPr/>
        </p:nvSpPr>
        <p:spPr>
          <a:xfrm>
            <a:off x="4038010" y="1544629"/>
            <a:ext cx="4025900" cy="4025900"/>
          </a:xfrm>
          <a:prstGeom prst="diamond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  <a:alpha val="3000"/>
                </a:srgbClr>
              </a:gs>
              <a:gs pos="83000">
                <a:srgbClr val="A5A5A5">
                  <a:lumMod val="45000"/>
                  <a:lumOff val="55000"/>
                  <a:alpha val="57000"/>
                </a:srgbClr>
              </a:gs>
              <a:gs pos="100000">
                <a:srgbClr val="A5A5A5">
                  <a:lumMod val="30000"/>
                  <a:lumOff val="7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US" altLang="zh-CN" sz="4400" b="1" kern="0" dirty="0">
                <a:gradFill flip="none" rotWithShape="1">
                  <a:gsLst>
                    <a:gs pos="0">
                      <a:srgbClr val="515151">
                        <a:lumMod val="89000"/>
                      </a:srgbClr>
                    </a:gs>
                    <a:gs pos="23000">
                      <a:srgbClr val="515151">
                        <a:lumMod val="89000"/>
                      </a:srgbClr>
                    </a:gs>
                    <a:gs pos="69000">
                      <a:srgbClr val="515151">
                        <a:lumMod val="75000"/>
                      </a:srgbClr>
                    </a:gs>
                    <a:gs pos="97000">
                      <a:srgbClr val="515151">
                        <a:lumMod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egoe UI"/>
                <a:ea typeface="微软雅黑"/>
              </a:rPr>
              <a:t>Future work</a:t>
            </a:r>
            <a:endParaRPr lang="zh-CN" altLang="en-US" sz="4400" b="1" kern="0" dirty="0">
              <a:gradFill flip="none" rotWithShape="1">
                <a:gsLst>
                  <a:gs pos="0">
                    <a:srgbClr val="515151">
                      <a:lumMod val="89000"/>
                    </a:srgbClr>
                  </a:gs>
                  <a:gs pos="23000">
                    <a:srgbClr val="515151">
                      <a:lumMod val="89000"/>
                    </a:srgbClr>
                  </a:gs>
                  <a:gs pos="69000">
                    <a:srgbClr val="515151">
                      <a:lumMod val="75000"/>
                    </a:srgbClr>
                  </a:gs>
                  <a:gs pos="97000">
                    <a:srgbClr val="515151">
                      <a:lumMod val="7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Segoe UI"/>
              <a:ea typeface="微软雅黑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3E99DD-5A11-42E5-8938-3F03B1078BBB}"/>
              </a:ext>
            </a:extLst>
          </p:cNvPr>
          <p:cNvSpPr/>
          <p:nvPr/>
        </p:nvSpPr>
        <p:spPr>
          <a:xfrm>
            <a:off x="235804" y="1535610"/>
            <a:ext cx="45875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Market</a:t>
            </a:r>
            <a:r>
              <a:rPr lang="fr-FR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Impact, </a:t>
            </a:r>
            <a:r>
              <a:rPr lang="fr-FR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Liquidity</a:t>
            </a:r>
            <a:r>
              <a:rPr lang="fr-FR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fr-FR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Constraints</a:t>
            </a:r>
            <a:r>
              <a:rPr lang="fr-FR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fr-FR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etc</a:t>
            </a:r>
            <a:endParaRPr lang="fr-FR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/>
            <a:endParaRPr lang="zh-CN" alt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E94518-D2C4-4AAD-8B70-4A38F72C99FB}"/>
              </a:ext>
            </a:extLst>
          </p:cNvPr>
          <p:cNvSpPr/>
          <p:nvPr/>
        </p:nvSpPr>
        <p:spPr>
          <a:xfrm>
            <a:off x="1799673" y="4217770"/>
            <a:ext cx="118814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Auto ML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2415D4-3D22-4ECF-A946-14C7BF23E46B}"/>
              </a:ext>
            </a:extLst>
          </p:cNvPr>
          <p:cNvSpPr/>
          <p:nvPr/>
        </p:nvSpPr>
        <p:spPr>
          <a:xfrm>
            <a:off x="7951191" y="4248547"/>
            <a:ext cx="39260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Combined with Financial Theory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A208D0-699A-4E51-9DD6-9095538F8EBC}"/>
              </a:ext>
            </a:extLst>
          </p:cNvPr>
          <p:cNvSpPr/>
          <p:nvPr/>
        </p:nvSpPr>
        <p:spPr>
          <a:xfrm>
            <a:off x="7554761" y="1535610"/>
            <a:ext cx="448392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More features and Longer window length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709799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THANK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YOU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FOR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¸ºä»ä¹éæ©æ·±åº¦å­¦ä¹  ">
            <a:extLst>
              <a:ext uri="{FF2B5EF4-FFF2-40B4-BE49-F238E27FC236}">
                <a16:creationId xmlns:a16="http://schemas.microsoft.com/office/drawing/2014/main" id="{A555D2BB-9F8E-4453-A874-BFF17BF2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9" y="1519385"/>
            <a:ext cx="4551295" cy="32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2BD32F-6C68-4016-BCEC-03942E62B0AB}"/>
              </a:ext>
            </a:extLst>
          </p:cNvPr>
          <p:cNvSpPr/>
          <p:nvPr/>
        </p:nvSpPr>
        <p:spPr>
          <a:xfrm>
            <a:off x="693090" y="1524071"/>
            <a:ext cx="6992224" cy="2480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Use a cascade of multiple layers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nonlinear processing units for feature extraction and transformation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Universal approximation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 with data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Automatic feature engineering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D980B4-BE23-40B0-A286-BDC13B67505B}"/>
              </a:ext>
            </a:extLst>
          </p:cNvPr>
          <p:cNvSpPr/>
          <p:nvPr/>
        </p:nvSpPr>
        <p:spPr>
          <a:xfrm>
            <a:off x="693090" y="4941288"/>
            <a:ext cx="36636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</a:rPr>
              <a:t>Enables an agent to learn in an interactive environment </a:t>
            </a:r>
            <a:r>
              <a:rPr lang="en-US" altLang="zh-CN" sz="1600" b="1" dirty="0">
                <a:latin typeface="Arial" panose="020B0604020202020204" pitchFamily="34" charset="0"/>
              </a:rPr>
              <a:t>by trial and error</a:t>
            </a:r>
            <a:r>
              <a:rPr lang="en-US" altLang="zh-CN" sz="1600" dirty="0">
                <a:latin typeface="Arial" panose="020B0604020202020204" pitchFamily="34" charset="0"/>
              </a:rPr>
              <a:t> using feedback from its own actions and experiences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C4EDC1-17B3-486C-ACA1-100C89481908}"/>
              </a:ext>
            </a:extLst>
          </p:cNvPr>
          <p:cNvSpPr/>
          <p:nvPr/>
        </p:nvSpPr>
        <p:spPr>
          <a:xfrm>
            <a:off x="4519129" y="564161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The only requirement is to provide stimulation environment</a:t>
            </a:r>
            <a:endParaRPr lang="zh-CN" alt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6D166D-BB1B-4515-A5E2-B333F573169A}"/>
              </a:ext>
            </a:extLst>
          </p:cNvPr>
          <p:cNvSpPr/>
          <p:nvPr/>
        </p:nvSpPr>
        <p:spPr>
          <a:xfrm>
            <a:off x="4519129" y="5252906"/>
            <a:ext cx="38772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Can't directly find an analytic solution</a:t>
            </a:r>
            <a:endParaRPr lang="zh-CN" alt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052" name="Picture 4" descr="rl">
            <a:extLst>
              <a:ext uri="{FF2B5EF4-FFF2-40B4-BE49-F238E27FC236}">
                <a16:creationId xmlns:a16="http://schemas.microsoft.com/office/drawing/2014/main" id="{C65E8040-B790-4B96-A1D8-0EC16FCD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9" y="1519385"/>
            <a:ext cx="5245003" cy="334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5E9475A-51B5-4C95-8883-D6C8D299D2E6}"/>
              </a:ext>
            </a:extLst>
          </p:cNvPr>
          <p:cNvSpPr/>
          <p:nvPr/>
        </p:nvSpPr>
        <p:spPr>
          <a:xfrm>
            <a:off x="395702" y="839494"/>
            <a:ext cx="31101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Deep Learning</a:t>
            </a:r>
            <a:endParaRPr lang="zh-CN" alt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4FC2AC-B896-4F7D-B5D3-D26D66E4E23A}"/>
              </a:ext>
            </a:extLst>
          </p:cNvPr>
          <p:cNvSpPr/>
          <p:nvPr/>
        </p:nvSpPr>
        <p:spPr>
          <a:xfrm>
            <a:off x="395702" y="4319863"/>
            <a:ext cx="39057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</a:t>
            </a:r>
            <a:endParaRPr lang="zh-CN" alt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CC7561-4704-4981-91E2-3F2C8DE6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1" y="1449992"/>
            <a:ext cx="2645833" cy="476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0CB4AE-E404-4569-9232-0452B044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" y="1186541"/>
            <a:ext cx="2600325" cy="50727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48EAD1-FE7D-471B-8580-F7D85462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721" y="1456523"/>
            <a:ext cx="2678906" cy="4762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35BC59-E970-4B7F-BB08-6BFD94CC6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28" y="1449992"/>
            <a:ext cx="2700000" cy="4762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8D2DD9-5D6B-448C-B916-BB62AF855B3C}"/>
              </a:ext>
            </a:extLst>
          </p:cNvPr>
          <p:cNvSpPr/>
          <p:nvPr/>
        </p:nvSpPr>
        <p:spPr>
          <a:xfrm>
            <a:off x="3165423" y="498456"/>
            <a:ext cx="54453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600" b="1" cap="none" spc="0" dirty="0">
                <a:ln/>
                <a:solidFill>
                  <a:schemeClr val="tx2"/>
                </a:solidFill>
                <a:effectLst/>
              </a:rPr>
              <a:t>Performance in Games</a:t>
            </a:r>
            <a:endParaRPr lang="zh-CN" altLang="en-US" sz="3600" b="1" cap="none" spc="0" dirty="0">
              <a:ln/>
              <a:solidFill>
                <a:schemeClr val="tx2"/>
              </a:solidFill>
              <a:effectLst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DCE927-6F7E-4015-94FC-3B43BC2E2472}"/>
              </a:ext>
            </a:extLst>
          </p:cNvPr>
          <p:cNvSpPr/>
          <p:nvPr/>
        </p:nvSpPr>
        <p:spPr>
          <a:xfrm>
            <a:off x="316203" y="1045029"/>
            <a:ext cx="2645833" cy="40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10B43D8-7ACD-495E-840B-6A4AC8AC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1" y="1635878"/>
            <a:ext cx="11039878" cy="4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19139F-6ECE-4B92-8BAB-CA684CEB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2" y="1449992"/>
            <a:ext cx="11228855" cy="4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959621" y="5519630"/>
            <a:ext cx="6876279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7CB26B-CD9D-4F9F-BFAC-DA32CB1D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89" y="1200753"/>
            <a:ext cx="7535735" cy="1012725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7E5F8345-C1BA-45EF-AAAA-D76FBD8BE47E}"/>
              </a:ext>
            </a:extLst>
          </p:cNvPr>
          <p:cNvSpPr/>
          <p:nvPr/>
        </p:nvSpPr>
        <p:spPr>
          <a:xfrm>
            <a:off x="883433" y="2709382"/>
            <a:ext cx="64505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Markov decision process (Infinite time horizon)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967D0E-C49D-416A-A580-794498CC4CEF}"/>
              </a:ext>
            </a:extLst>
          </p:cNvPr>
          <p:cNvSpPr/>
          <p:nvPr/>
        </p:nvSpPr>
        <p:spPr>
          <a:xfrm>
            <a:off x="883432" y="3692313"/>
            <a:ext cx="27596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Explore and Exploit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ABEEC5-9C5F-44C8-8F21-EA2FBE236426}"/>
              </a:ext>
            </a:extLst>
          </p:cNvPr>
          <p:cNvSpPr/>
          <p:nvPr/>
        </p:nvSpPr>
        <p:spPr>
          <a:xfrm>
            <a:off x="883432" y="4675244"/>
            <a:ext cx="52428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Approximate Dynamic Programming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959621" y="5519630"/>
            <a:ext cx="6876279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36808B5-ABF6-43B9-9061-60F1DF69B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746872"/>
              </p:ext>
            </p:extLst>
          </p:nvPr>
        </p:nvGraphicFramePr>
        <p:xfrm>
          <a:off x="2980531" y="2355838"/>
          <a:ext cx="6383338" cy="214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2908080" imgH="977760" progId="Equation.DSMT4">
                  <p:embed/>
                </p:oleObj>
              </mc:Choice>
              <mc:Fallback>
                <p:oleObj name="Equation" r:id="rId4" imgW="29080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0531" y="2355838"/>
                        <a:ext cx="6383338" cy="2146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7EFF996-267B-453F-9A25-DA01B270F66D}"/>
              </a:ext>
            </a:extLst>
          </p:cNvPr>
          <p:cNvSpPr txBox="1"/>
          <p:nvPr/>
        </p:nvSpPr>
        <p:spPr>
          <a:xfrm>
            <a:off x="762000" y="990600"/>
            <a:ext cx="3820886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MDP Decision Process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703A8E-F2A4-493C-B57B-77F7707B9B20}"/>
              </a:ext>
            </a:extLst>
          </p:cNvPr>
          <p:cNvSpPr/>
          <p:nvPr/>
        </p:nvSpPr>
        <p:spPr>
          <a:xfrm>
            <a:off x="643947" y="5555874"/>
            <a:ext cx="50955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Value based: DQN (Deep Q-Learning)</a:t>
            </a:r>
            <a:endParaRPr lang="zh-CN" altLang="en-US" sz="2200" b="1" dirty="0">
              <a:solidFill>
                <a:srgbClr val="000000">
                  <a:lumMod val="85000"/>
                  <a:lumOff val="15000"/>
                </a:srgbClr>
              </a:solidFill>
              <a:latin typeface="Segoe UI"/>
              <a:ea typeface="微软雅黑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CF67136-0113-4B16-86A6-3E3C66BB4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93082"/>
              </p:ext>
            </p:extLst>
          </p:nvPr>
        </p:nvGraphicFramePr>
        <p:xfrm>
          <a:off x="5856514" y="4690891"/>
          <a:ext cx="5264926" cy="828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6" imgW="2743200" imgH="431640" progId="Equation.DSMT4">
                  <p:embed/>
                </p:oleObj>
              </mc:Choice>
              <mc:Fallback>
                <p:oleObj name="Equation" r:id="rId6" imgW="2743200" imgH="4316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84232DD-DDBB-4E4C-90BD-3624AF4356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56514" y="4690891"/>
                        <a:ext cx="5264926" cy="828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5441B97-F980-455B-97CB-94A5BE4ED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927871"/>
              </p:ext>
            </p:extLst>
          </p:nvPr>
        </p:nvGraphicFramePr>
        <p:xfrm>
          <a:off x="5856514" y="5580883"/>
          <a:ext cx="5997121" cy="811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8" imgW="3187440" imgH="431640" progId="Equation.DSMT4">
                  <p:embed/>
                </p:oleObj>
              </mc:Choice>
              <mc:Fallback>
                <p:oleObj name="Equation" r:id="rId8" imgW="3187440" imgH="4316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0545665-0517-40E2-8599-27296D737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6514" y="5580883"/>
                        <a:ext cx="5997121" cy="811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</TotalTime>
  <Words>1066</Words>
  <Application>Microsoft Office PowerPoint</Application>
  <PresentationFormat>宽屏</PresentationFormat>
  <Paragraphs>443</Paragraphs>
  <Slides>36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宋体</vt:lpstr>
      <vt:lpstr>Microsoft YaHei</vt:lpstr>
      <vt:lpstr>Microsoft YaHei</vt:lpstr>
      <vt:lpstr>Arial</vt:lpstr>
      <vt:lpstr>Century Gothic</vt:lpstr>
      <vt:lpstr>Segoe UI</vt:lpstr>
      <vt:lpstr>Segoe UI Light</vt:lpstr>
      <vt:lpstr>Times New Roman</vt:lpstr>
      <vt:lpstr>模板页面</vt:lpstr>
      <vt:lpstr>OfficePLUS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梁智鹏</cp:lastModifiedBy>
  <cp:revision>138</cp:revision>
  <dcterms:created xsi:type="dcterms:W3CDTF">2015-08-18T02:51:41Z</dcterms:created>
  <dcterms:modified xsi:type="dcterms:W3CDTF">2018-11-18T07:55:44Z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